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x="18288000" cy="10287000"/>
  <p:notesSz cx="6858000" cy="9144000"/>
  <p:embeddedFontLst>
    <p:embeddedFont>
      <p:font typeface="Pretendard ExtraBold"/>
      <p:bold r:id="rId40"/>
    </p:embeddedFont>
    <p:embeddedFont>
      <p:font typeface="Pretendard Regular"/>
      <p:regular r:id="rId41"/>
    </p:embeddedFont>
    <p:embeddedFont>
      <p:font typeface="Pretendard Bold"/>
      <p:bold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fonts/font1.fntdata" Type="http://schemas.openxmlformats.org/officeDocument/2006/relationships/font"/><Relationship Id="rId41" Target="fonts/font2.fntdata" Type="http://schemas.openxmlformats.org/officeDocument/2006/relationships/font"/><Relationship Id="rId42" Target="fonts/font3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5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E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8382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16000" y="1968500"/>
            <a:ext cx="11087100" cy="2336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7000" b="false" i="false" u="none" strike="noStrike">
                <a:solidFill>
                  <a:srgbClr val="595959"/>
                </a:solidFill>
                <a:latin typeface="Pretendard ExtraBold"/>
              </a:rPr>
              <a:t>5, 6</a:t>
            </a:r>
            <a:r>
              <a:rPr lang="ko-KR" sz="7000" b="false" i="false" u="none" strike="noStrike">
                <a:solidFill>
                  <a:srgbClr val="595959"/>
                </a:solidFill>
                <a:ea typeface="Pretendard ExtraBold"/>
              </a:rPr>
              <a:t>주차</a:t>
            </a:r>
            <a:r>
              <a:rPr lang="en-US" sz="70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7000" b="false" i="false" u="none" strike="noStrike">
                <a:solidFill>
                  <a:srgbClr val="595959"/>
                </a:solidFill>
                <a:ea typeface="Pretendard ExtraBold"/>
              </a:rPr>
              <a:t>과제</a:t>
            </a:r>
            <a:r>
              <a:rPr lang="en-US" sz="7000" b="false" i="false" u="none" strike="noStrike">
                <a:solidFill>
                  <a:srgbClr val="595959"/>
                </a:solidFill>
                <a:latin typeface="Pretendard ExtraBold"/>
              </a:rPr>
              <a:t> :</a:t>
            </a:r>
          </a:p>
          <a:p>
            <a:pPr algn="l" lvl="0">
              <a:lnSpc>
                <a:spcPct val="102089"/>
              </a:lnSpc>
            </a:pPr>
            <a:r>
              <a:rPr lang="ko-KR" sz="7000" b="false" i="false" u="none" strike="noStrike">
                <a:solidFill>
                  <a:srgbClr val="3452F0"/>
                </a:solidFill>
                <a:ea typeface="Pretendard ExtraBold"/>
              </a:rPr>
              <a:t>이진</a:t>
            </a:r>
            <a:r>
              <a:rPr lang="en-US" sz="7000" b="false" i="false" u="none" strike="noStrike">
                <a:solidFill>
                  <a:srgbClr val="3452F0"/>
                </a:solidFill>
                <a:latin typeface="Pretendard ExtraBold"/>
              </a:rPr>
              <a:t> </a:t>
            </a:r>
            <a:r>
              <a:rPr lang="ko-KR" sz="7000" b="false" i="false" u="none" strike="noStrike">
                <a:solidFill>
                  <a:srgbClr val="3452F0"/>
                </a:solidFill>
                <a:ea typeface="Pretendard ExtraBold"/>
              </a:rPr>
              <a:t>탐색</a:t>
            </a:r>
            <a:r>
              <a:rPr lang="en-US" sz="7000" b="false" i="false" u="none" strike="noStrike">
                <a:solidFill>
                  <a:srgbClr val="3452F0"/>
                </a:solidFill>
                <a:latin typeface="Pretendard ExtraBold"/>
              </a:rPr>
              <a:t>, </a:t>
            </a:r>
            <a:r>
              <a:rPr lang="ko-KR" sz="7000" b="false" i="false" u="none" strike="noStrike">
                <a:solidFill>
                  <a:srgbClr val="3452F0"/>
                </a:solidFill>
                <a:ea typeface="Pretendard ExtraBold"/>
              </a:rPr>
              <a:t>그리디와</a:t>
            </a:r>
            <a:r>
              <a:rPr lang="en-US" sz="7000" b="false" i="false" u="none" strike="noStrike">
                <a:solidFill>
                  <a:srgbClr val="3452F0"/>
                </a:solidFill>
                <a:latin typeface="Pretendard ExtraBold"/>
              </a:rPr>
              <a:t> </a:t>
            </a:r>
            <a:r>
              <a:rPr lang="ko-KR" sz="7000" b="false" i="false" u="none" strike="noStrike">
                <a:solidFill>
                  <a:srgbClr val="3452F0"/>
                </a:solidFill>
                <a:ea typeface="Pretendard ExtraBold"/>
              </a:rPr>
              <a:t>정수론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54100" y="1384300"/>
            <a:ext cx="6388100" cy="469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600" b="false" i="false" u="none" strike="noStrike">
                <a:solidFill>
                  <a:srgbClr val="787878"/>
                </a:solidFill>
                <a:ea typeface="Pretendard Regular"/>
              </a:rPr>
              <a:t>에꼴캡스톤디자인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58500" y="7848600"/>
            <a:ext cx="6388100" cy="1041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경성대학교</a:t>
            </a:r>
            <a:r>
              <a:rPr lang="en-US" sz="2800" b="false" i="false" u="none" strike="noStrike">
                <a:solidFill>
                  <a:srgbClr val="595959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소프트웨어학과</a:t>
            </a:r>
          </a:p>
          <a:p>
            <a:pPr algn="r" lvl="0">
              <a:lnSpc>
                <a:spcPct val="125329"/>
              </a:lnSpc>
            </a:pPr>
            <a:r>
              <a:rPr lang="en-US" sz="2800" b="false" i="false" u="none" strike="noStrike">
                <a:solidFill>
                  <a:srgbClr val="595959"/>
                </a:solidFill>
                <a:latin typeface="Pretendard Regular"/>
              </a:rPr>
              <a:t>2023564008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Regular"/>
              </a:rPr>
              <a:t>김미진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9525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2343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504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10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1803400"/>
            <a:ext cx="8572500" cy="7569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java.util.*;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java.io.*;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public class Main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public static void main(String[] args) throws IOException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BufferedReader br = new BufferedReader(new InputStreamReader(System.in));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속도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StringTokenizer st = new StringTokenizer(br.readLine());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n = Integer.parseInt(st.nextToken()); // n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m = Integer.parseInt(st.nextToken()); // m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int[] lectures = new int[n];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강의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길이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st = new StringTokenizer(br.readLine());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long start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long end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for (int i = 0; i &lt; n; i++)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수만큼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lectures[i] = Integer.parseInt(st.nextToken());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길이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배열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end += lectures[i];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최대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가능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start = Math.max(start, lectures[i]);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최소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가능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}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1193800"/>
            <a:ext cx="7480300" cy="7912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while (start &lt;= end)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시작점이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끝점보다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작거나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같은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long mid = (start + end) / 2;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중간값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후보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설정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int count = 1;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필요한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1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long currentSum = 0;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담긴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길이의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합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0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for (int i = 0; i &lt; n; i++)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모든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순회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if (currentSum + lectures[i] &gt; mid)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다음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담을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없으면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    count++;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필요하므로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1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증가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    currentSum = lectures[i];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} else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다음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담을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있으면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    currentSum += lectures[i];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길이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 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if (count &gt; m) { // M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초과가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필요하면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start = mid + 1;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} else { // M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이하에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녹화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가능하면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end = mid - 1;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반복문이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start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값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=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System.out.println(start);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2343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JavaScript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27432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11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324100"/>
            <a:ext cx="7670800" cy="6527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fs = require('fs');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파일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시스템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모듈을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이용해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받음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input = fs.readFileSync("/dev/stdin").toString().trim().split("\n");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[n, m] = input[0].split(' ').map(Number);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m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할당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lectures = input[1].split(' ').map(Number);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만듦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start = Math.max(...lectures);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블루레이의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강의이므로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start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lectures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최댓값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end = lectures.reduce((acc, cur) =&gt; acc + cur, 0);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블루레이의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강의의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합이므로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reduce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사용해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총합을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result = end;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최종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우선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최댓값으로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while (start &lt;= end)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시작점이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끝점보다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작거나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같은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const mid = Math.floor((start + end) / 2);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중간값을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후보로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설정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let count = 1;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필요한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1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let currentSum = 0;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담긴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길이의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합을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0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초기화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1981200"/>
            <a:ext cx="7480300" cy="7226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for (let i = 0; i &lt; n; i++)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모든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순회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if (currentSum + lectures[i] &gt; mid)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다음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담을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없다면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count++;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필요하므로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1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증가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currentSum = lectures[i];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합을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길이로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} else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담을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있다면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currentSum += lectures[i];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합에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길이를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계산된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(count)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m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비교하여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범위를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조절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if (count &gt; m)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필요한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m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많으면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(mid)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너무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것이므로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start = mid + 1;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시작점을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늘려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} else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필요한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m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작거나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같으면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충분하거나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줄일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있으므로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result = mid;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(mid)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가능한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답이므로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결과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변수에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저장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end = mid - 1;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끝점을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줄여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최적의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console.log(result);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160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그리디</a:t>
            </a:r>
            <a:r>
              <a:rPr lang="en-US" sz="5200" b="false" i="false" u="none" strike="noStrike">
                <a:solidFill>
                  <a:srgbClr val="3452F0"/>
                </a:solidFill>
                <a:latin typeface="Pretendard ExtraBold"/>
              </a:rPr>
              <a:t> 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알고리즘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 :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선택의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순간마다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당장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눈앞에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보이는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최적의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상황만을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쫒는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알고리즘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12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16000" y="2120900"/>
            <a:ext cx="7899400" cy="72644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9359900" y="4419600"/>
            <a:ext cx="7950200" cy="2654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서울에서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대구를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거쳐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부산까지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경로를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찾는다고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가정할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때</a:t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서울에서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부산까지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경로는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200 km + 80 km = 280 km.</a:t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경로는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서울에서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대구까지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경로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(200 km)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대구에서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부산까지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경로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(80 km)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구성</a:t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서울에서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대구를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거쳐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부산까지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경로는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각각의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부분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문제인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1)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서울에서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대구까지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경로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문제와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2)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대구에서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부산까지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경로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문제의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최선인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해결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방법의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합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43300" y="9601200"/>
            <a:ext cx="1016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03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540000"/>
            <a:ext cx="7899400" cy="60452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321800" y="4419600"/>
            <a:ext cx="7950200" cy="2273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줄에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목표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금액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K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주어지고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줄부터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개의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줄에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동전의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가격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A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오름차순으로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주어질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때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K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원을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만드는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필요한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개수의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최솟값을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출력하는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문제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동전을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최소로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사용하여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K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만들기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위해서는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가장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가격이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동전부터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차례대로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사용하면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3452F0"/>
                </a:solidFill>
                <a:latin typeface="Pretendard ExtraBold"/>
              </a:rPr>
              <a:t>11047</a:t>
            </a: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동전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0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11047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 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Pyt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09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743200"/>
            <a:ext cx="7480300" cy="5842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sys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n, k = map(int, sys.stdin.readline().split())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목표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금액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coins = [int(sys.stdin.readline()) for _ in range(n)]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count = 0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세는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for i in range(n - 1, -1, -1):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리스트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내림차순으로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순회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(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동전부터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if k // coins[i] &gt; 0: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만약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k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가치보다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크거나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같다면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count += k // coins[i] # k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가치로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나눈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몫만큼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증가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k %= coins[i] # k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나머지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금액으로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업데이트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if k == 0: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만약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k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0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되면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이상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필요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없으므로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중단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break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print(count)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11047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09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565400"/>
            <a:ext cx="7480300" cy="6184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java.io.*;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java.util.*;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public class Main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public static void main(String[] args) throws IOException {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BufferedReader br = new BufferedReader(new InputStreamReader(System.in));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빠른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StringTokenizer st = new StringTokenizer(br.readLine());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n = Integer.parseInt(st.nextToken()); // n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k = Integer.parseInt(st.nextToken()); // k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Integer[] coins = new Integer[n];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for (int i = 0; i &lt; n; i++) { //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반복하며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읽어와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coins[i] = Integer.parseInt(br.readLine());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565400"/>
            <a:ext cx="7480300" cy="4800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count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필요한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for (int i = n - 1; i &gt;= 0; i--)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가치가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동전부터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확인하기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위해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배열의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마지막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인덱스부터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역순으로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if (k &gt;= coins[i])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만약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k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가치보다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크거나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같다면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// k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가치로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나눈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몫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(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사용할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)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count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count += k / coins[i];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// k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가치로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나눈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나머지로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업데이트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k %= coins[i];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System.out.println(count);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11047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JavaScript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27432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11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324100"/>
            <a:ext cx="7670800" cy="6527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fs = require('fs');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파일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시스템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모듈을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이용해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받음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input = fs.readFileSync('/dev/stdin').toString().trim().split('\n');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[n, k] = input[0].split(' ').map(Number);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k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할당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coins = input.slice(1).map(Number);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제외한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나머지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count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필요한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for (let i = n - 1; i &gt;= 0; i--)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n-1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부터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0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까지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감소시키며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const coinCount = Math.floor(k / coins[i]); // k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가치로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나눈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정수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몫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구함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 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if (coinCount &gt; 0)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만약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해당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1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이상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사용할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있다면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count += coinCount;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사용한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총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k -= coinCount * coins[i];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목표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금액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k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에서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사용한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동전들의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가치만큼을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뺌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}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057400"/>
            <a:ext cx="7480300" cy="2044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if (k === 0)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모든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금액을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맞춘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것이므로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3452F0"/>
                </a:solidFill>
                <a:latin typeface="Pretendard Regular"/>
              </a:rPr>
              <a:t>        break;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3452F0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3452F0"/>
                </a:solidFill>
                <a:latin typeface="Pretendard Regular"/>
              </a:rPr>
              <a:t>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console.log(count);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43300" y="9601200"/>
            <a:ext cx="1016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03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540000"/>
            <a:ext cx="7899400" cy="60452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321800" y="5372100"/>
            <a:ext cx="79502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채워야됨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3452F0"/>
                </a:solidFill>
                <a:latin typeface="Pretendard ExtraBold"/>
              </a:rPr>
              <a:t>1715</a:t>
            </a: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카드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정렬하기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1715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 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Pyt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09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057400"/>
            <a:ext cx="7480300" cy="7226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sys # sys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import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heapq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(priority queue)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기능을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제공하는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heapq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import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(n)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읽음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n = int(sys.stdin.readline())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변환하여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입력받아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heap = []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사용할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리스트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_ in range(n): #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heapq.heappush(heap, int(sys.stdin.readline()))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total_comparisons = 0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누적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설정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하나만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남을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때까지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while len(heap) &gt; 1: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보다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꺼냄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first_smallest = heapq.heappop(heap)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pop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second_smallest = heapq.heappop(heap)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다음으로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pop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057400"/>
            <a:ext cx="7480300" cy="411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합친다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발생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current_sum = first_smallest + second_smallest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발생한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총합에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total_comparisons += current_sum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누적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합쳐진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새로운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다시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넣음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heapq.heappush(heap, current_sum)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새로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만들어진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다시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push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최종적으로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계산된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print(total_comparisons)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1715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09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400300"/>
            <a:ext cx="7480300" cy="6527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java.io.*;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java.util.*;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public class Main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public static void main(String[] args) throws IOException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BufferedReader br = new BufferedReader(new InputStreamReader(System.in));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빠른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BufferedReader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n = Integer.parseInt(br.readLine());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(n)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읽음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PriorityQueue&lt;Integer&gt; pq = new PriorityQueue&lt;&gt;();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정수형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우선순위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선언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및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for (int i = 0; i &lt; n; i++) { //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pq.offer(Integer.parseInt(br.readLine()));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읽어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큐에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long totalComparisons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결과값이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int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범위를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넘을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있으므로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long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타입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사용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400300"/>
            <a:ext cx="7480300" cy="6184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큐에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하나만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남을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때까지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while (pq.size() &gt; 1)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큐의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보다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동안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큐에서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꺼냄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int firstSmallest = pq.poll();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큐에서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poll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int secondSmallest = pq.poll();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큐에서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다음으로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poll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int currentSum = firstSmallest + secondSmallest;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totalComparisons += currentSum;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누적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pq.offer(currentSum);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새로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만들어진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다시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큐에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offer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System.out.println(totalComparisons);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16000" y="1206500"/>
            <a:ext cx="112014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목차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10800000">
            <a:off x="1016000" y="2349500"/>
            <a:ext cx="4749800" cy="127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041400" y="2514600"/>
            <a:ext cx="1828800" cy="457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600" b="false" i="false" u="none" strike="noStrike">
                <a:solidFill>
                  <a:srgbClr val="787878"/>
                </a:solidFill>
                <a:latin typeface="Pretendard Regular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1400" y="3048000"/>
            <a:ext cx="43434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이진</a:t>
            </a:r>
            <a:r>
              <a:rPr lang="en-US" sz="2800" b="false" i="false" u="none" strike="noStrike">
                <a:solidFill>
                  <a:srgbClr val="595959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탐색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1400" y="3606800"/>
            <a:ext cx="4597400" cy="850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1920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, 2343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</a:p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</p:txBody>
      </p:sp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-10800000">
            <a:off x="12522200" y="2349500"/>
            <a:ext cx="4749800" cy="127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2534900" y="2514600"/>
            <a:ext cx="1828800" cy="469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600" b="false" i="false" u="none" strike="noStrike">
                <a:solidFill>
                  <a:srgbClr val="787878"/>
                </a:solidFill>
                <a:latin typeface="Pretendard Regular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34900" y="3048000"/>
            <a:ext cx="43434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소수</a:t>
            </a:r>
            <a:r>
              <a:rPr lang="en-US" sz="2800" b="false" i="false" u="none" strike="noStrike">
                <a:solidFill>
                  <a:srgbClr val="595959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구하기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534900" y="3606800"/>
            <a:ext cx="4597400" cy="850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1929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</a:p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</p:txBody>
      </p:sp>
      <p:pic>
        <p:nvPicPr>
          <p:cNvPr name="Picture 13" id="13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-10800000">
            <a:off x="6769100" y="2349500"/>
            <a:ext cx="4749800" cy="12700"/>
          </a:xfrm>
          <a:prstGeom prst="rect">
            <a:avLst/>
          </a:prstGeom>
        </p:spPr>
      </p:pic>
      <p:sp>
        <p:nvSpPr>
          <p:cNvPr name="TextBox 14" id="14"/>
          <p:cNvSpPr txBox="true"/>
          <p:nvPr/>
        </p:nvSpPr>
        <p:spPr>
          <a:xfrm rot="0">
            <a:off x="6794500" y="2514600"/>
            <a:ext cx="1828800" cy="469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600" b="false" i="false" u="none" strike="noStrike">
                <a:solidFill>
                  <a:srgbClr val="787878"/>
                </a:solidFill>
                <a:latin typeface="Pretendard Regular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794500" y="3048000"/>
            <a:ext cx="43434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그리디</a:t>
            </a:r>
            <a:r>
              <a:rPr lang="en-US" sz="2800" b="false" i="false" u="none" strike="noStrike">
                <a:solidFill>
                  <a:srgbClr val="595959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알고리즘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794500" y="3606800"/>
            <a:ext cx="4597400" cy="850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11047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, 1715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, 1931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, 1541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</a:p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</p:txBody>
      </p:sp>
      <p:pic>
        <p:nvPicPr>
          <p:cNvPr name="Picture 17" id="1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10800000">
            <a:off x="1016000" y="4699000"/>
            <a:ext cx="4749800" cy="12700"/>
          </a:xfrm>
          <a:prstGeom prst="rect">
            <a:avLst/>
          </a:prstGeom>
        </p:spPr>
      </p:pic>
      <p:sp>
        <p:nvSpPr>
          <p:cNvPr name="TextBox 18" id="18"/>
          <p:cNvSpPr txBox="true"/>
          <p:nvPr/>
        </p:nvSpPr>
        <p:spPr>
          <a:xfrm rot="0">
            <a:off x="1041400" y="4889500"/>
            <a:ext cx="1828800" cy="469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600" b="false" i="false" u="none" strike="noStrike">
                <a:solidFill>
                  <a:srgbClr val="787878"/>
                </a:solidFill>
                <a:latin typeface="Pretendard Regular"/>
              </a:rPr>
              <a:t>04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41400" y="5422900"/>
            <a:ext cx="43434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오일러</a:t>
            </a:r>
            <a:r>
              <a:rPr lang="en-US" sz="2800" b="false" i="false" u="none" strike="noStrike">
                <a:solidFill>
                  <a:srgbClr val="595959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피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041400" y="5981700"/>
            <a:ext cx="4597400" cy="850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11689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</a:p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</p:txBody>
      </p:sp>
      <p:pic>
        <p:nvPicPr>
          <p:cNvPr name="Picture 21" id="21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-10800000">
            <a:off x="12522200" y="4699000"/>
            <a:ext cx="4749800" cy="12700"/>
          </a:xfrm>
          <a:prstGeom prst="rect">
            <a:avLst/>
          </a:prstGeom>
        </p:spPr>
      </p:pic>
      <p:sp>
        <p:nvSpPr>
          <p:cNvPr name="TextBox 22" id="22"/>
          <p:cNvSpPr txBox="true"/>
          <p:nvPr/>
        </p:nvSpPr>
        <p:spPr>
          <a:xfrm rot="0">
            <a:off x="12534900" y="4889500"/>
            <a:ext cx="1828800" cy="469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600" b="false" i="false" u="none" strike="noStrike">
                <a:solidFill>
                  <a:srgbClr val="787878"/>
                </a:solidFill>
                <a:latin typeface="Pretendard Regular"/>
              </a:rPr>
              <a:t>06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2534900" y="5422900"/>
            <a:ext cx="43434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확장</a:t>
            </a:r>
            <a:r>
              <a:rPr lang="en-US" sz="2800" b="false" i="false" u="none" strike="noStrike">
                <a:solidFill>
                  <a:srgbClr val="595959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유클리드</a:t>
            </a:r>
            <a:r>
              <a:rPr lang="en-US" sz="2800" b="false" i="false" u="none" strike="noStrike">
                <a:solidFill>
                  <a:srgbClr val="595959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호제법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534900" y="5994400"/>
            <a:ext cx="3657600" cy="850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21568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</a:p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</p:txBody>
      </p:sp>
      <p:pic>
        <p:nvPicPr>
          <p:cNvPr name="Picture 25" id="25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-10800000">
            <a:off x="6769100" y="4699000"/>
            <a:ext cx="4749800" cy="12700"/>
          </a:xfrm>
          <a:prstGeom prst="rect">
            <a:avLst/>
          </a:prstGeom>
        </p:spPr>
      </p:pic>
      <p:sp>
        <p:nvSpPr>
          <p:cNvPr name="TextBox 26" id="26"/>
          <p:cNvSpPr txBox="true"/>
          <p:nvPr/>
        </p:nvSpPr>
        <p:spPr>
          <a:xfrm rot="0">
            <a:off x="6794500" y="4889500"/>
            <a:ext cx="1828800" cy="469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600" b="false" i="false" u="none" strike="noStrike">
                <a:solidFill>
                  <a:srgbClr val="787878"/>
                </a:solidFill>
                <a:latin typeface="Pretendard Regular"/>
              </a:rPr>
              <a:t>05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794500" y="5422900"/>
            <a:ext cx="43434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유클리드</a:t>
            </a:r>
            <a:r>
              <a:rPr lang="en-US" sz="2800" b="false" i="false" u="none" strike="noStrike">
                <a:solidFill>
                  <a:srgbClr val="595959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호제법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794500" y="5981700"/>
            <a:ext cx="4597400" cy="850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>1934</a:t>
            </a:r>
            <a:r>
              <a:rPr lang="ko-KR" sz="23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</a:p>
          <a:p>
            <a:pPr algn="l" lvl="0">
              <a:lnSpc>
                <a:spcPct val="125329"/>
              </a:lnSpc>
            </a:pPr>
            <a:r>
              <a:rPr lang="en-US" sz="23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</p:txBody>
      </p:sp>
      <p:pic>
        <p:nvPicPr>
          <p:cNvPr name="Picture 29" id="29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-10800000">
            <a:off x="1016000" y="7048500"/>
            <a:ext cx="4749800" cy="12700"/>
          </a:xfrm>
          <a:prstGeom prst="rect">
            <a:avLst/>
          </a:prstGeom>
        </p:spPr>
      </p:pic>
      <p:pic>
        <p:nvPicPr>
          <p:cNvPr name="Picture 30" id="30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-10800000">
            <a:off x="12522200" y="7048500"/>
            <a:ext cx="4749800" cy="12700"/>
          </a:xfrm>
          <a:prstGeom prst="rect">
            <a:avLst/>
          </a:prstGeom>
        </p:spPr>
      </p:pic>
      <p:sp>
        <p:nvSpPr>
          <p:cNvPr name="TextBox 31" id="31"/>
          <p:cNvSpPr txBox="true"/>
          <p:nvPr/>
        </p:nvSpPr>
        <p:spPr>
          <a:xfrm rot="0">
            <a:off x="12534900" y="7226300"/>
            <a:ext cx="1828800" cy="469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en-US" sz="2600" b="false" i="false" u="none" strike="noStrike">
                <a:solidFill>
                  <a:srgbClr val="FFFFFF"/>
                </a:solidFill>
                <a:latin typeface="Pretendard Regular"/>
              </a:rPr>
              <a:t>06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2534900" y="7759700"/>
            <a:ext cx="4343400" cy="495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FFFFFF"/>
                </a:solidFill>
                <a:ea typeface="Pretendard Bold"/>
              </a:rPr>
              <a:t>목차</a:t>
            </a:r>
            <a:r>
              <a:rPr lang="en-US" sz="2800" b="false" i="false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FFFFFF"/>
                </a:solidFill>
                <a:ea typeface="Pretendard Bold"/>
              </a:rPr>
              <a:t>쓰는</a:t>
            </a:r>
            <a:r>
              <a:rPr lang="en-US" sz="2800" b="false" i="false" u="none" strike="noStrike">
                <a:solidFill>
                  <a:srgbClr val="FFFFFF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FFFFFF"/>
                </a:solidFill>
                <a:ea typeface="Pretendard Bold"/>
              </a:rPr>
              <a:t>곳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2534900" y="8318500"/>
            <a:ext cx="4597400" cy="838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300" b="false" i="false" u="none" strike="noStrike">
                <a:solidFill>
                  <a:srgbClr val="FFFFFF"/>
                </a:solidFill>
                <a:ea typeface="Pretendard Regular"/>
              </a:rPr>
              <a:t>소개할</a:t>
            </a:r>
            <a:r>
              <a:rPr lang="en-US" sz="23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300" b="false" i="false" u="none" strike="noStrike">
                <a:solidFill>
                  <a:srgbClr val="FFFFFF"/>
                </a:solidFill>
                <a:ea typeface="Pretendard Regular"/>
              </a:rPr>
              <a:t>내용을</a:t>
            </a:r>
            <a:r>
              <a:rPr lang="en-US" sz="23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300" b="false" i="false" u="none" strike="noStrike">
                <a:solidFill>
                  <a:srgbClr val="FFFFFF"/>
                </a:solidFill>
                <a:ea typeface="Pretendard Regular"/>
              </a:rPr>
              <a:t>입력해</a:t>
            </a:r>
            <a:r>
              <a:rPr lang="en-US" sz="23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300" b="false" i="false" u="none" strike="noStrike">
                <a:solidFill>
                  <a:srgbClr val="FFFFFF"/>
                </a:solidFill>
                <a:ea typeface="Pretendard Regular"/>
              </a:rPr>
              <a:t>보세요</a:t>
            </a:r>
            <a:r>
              <a:rPr lang="en-US" sz="2300" b="false" i="false" u="none" strike="noStrike">
                <a:solidFill>
                  <a:srgbClr val="FFFFFF"/>
                </a:solidFill>
                <a:latin typeface="Pretendard Regular"/>
              </a:rPr>
              <a:t>. </a:t>
            </a:r>
          </a:p>
          <a:p>
            <a:pPr algn="l" lvl="0">
              <a:lnSpc>
                <a:spcPct val="125329"/>
              </a:lnSpc>
            </a:pPr>
            <a:r>
              <a:rPr lang="ko-KR" sz="2300" b="false" i="false" u="none" strike="noStrike">
                <a:solidFill>
                  <a:srgbClr val="FFFFFF"/>
                </a:solidFill>
                <a:ea typeface="Pretendard Regular"/>
              </a:rPr>
              <a:t>포함되는</a:t>
            </a:r>
            <a:r>
              <a:rPr lang="en-US" sz="23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300" b="false" i="false" u="none" strike="noStrike">
                <a:solidFill>
                  <a:srgbClr val="FFFFFF"/>
                </a:solidFill>
                <a:ea typeface="Pretendard Regular"/>
              </a:rPr>
              <a:t>내용을</a:t>
            </a:r>
            <a:r>
              <a:rPr lang="en-US" sz="23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300" b="false" i="false" u="none" strike="noStrike">
                <a:solidFill>
                  <a:srgbClr val="FFFFFF"/>
                </a:solidFill>
                <a:ea typeface="Pretendard Regular"/>
              </a:rPr>
              <a:t>나열해</a:t>
            </a:r>
            <a:r>
              <a:rPr lang="en-US" sz="2300" b="false" i="false" u="none" strike="noStrike">
                <a:solidFill>
                  <a:srgbClr val="FFFFFF"/>
                </a:solidFill>
                <a:latin typeface="Pretendard Regular"/>
              </a:rPr>
              <a:t> </a:t>
            </a:r>
            <a:r>
              <a:rPr lang="ko-KR" sz="2300" b="false" i="false" u="none" strike="noStrike">
                <a:solidFill>
                  <a:srgbClr val="FFFFFF"/>
                </a:solidFill>
                <a:ea typeface="Pretendard Regular"/>
              </a:rPr>
              <a:t>보세요</a:t>
            </a:r>
            <a:r>
              <a:rPr lang="en-US" sz="2300" b="false" i="false" u="none" strike="noStrike">
                <a:solidFill>
                  <a:srgbClr val="FFFFFF"/>
                </a:solidFill>
                <a:latin typeface="Pretendard Regular"/>
              </a:rPr>
              <a:t>.</a:t>
            </a:r>
          </a:p>
        </p:txBody>
      </p:sp>
      <p:pic>
        <p:nvPicPr>
          <p:cNvPr name="Picture 34" id="34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-10800000">
            <a:off x="6769100" y="7048500"/>
            <a:ext cx="4749800" cy="12700"/>
          </a:xfrm>
          <a:prstGeom prst="rect">
            <a:avLst/>
          </a:prstGeom>
        </p:spPr>
      </p:pic>
      <p:pic>
        <p:nvPicPr>
          <p:cNvPr name="Picture 35" id="3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6" id="36"/>
          <p:cNvSpPr txBox="true"/>
          <p:nvPr/>
        </p:nvSpPr>
        <p:spPr>
          <a:xfrm rot="0">
            <a:off x="1028700" y="9601200"/>
            <a:ext cx="2921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02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1715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JavaScript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27432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11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1981200"/>
            <a:ext cx="7670800" cy="7226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fs = require('fs');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파일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시스템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모듈을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불러와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표준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처리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input = fs.readFileSync('/dev/stdin').toString().trim().split('\n');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n = parseInt(input[0], 10);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(n)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cards = input.slice(1).map(Number);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나머지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class MinHeap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(MinHeap)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클래스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구현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constructor()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생성자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this.heap = [];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size()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반환하는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메서드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return this.heap.length;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swap(idx1, idx2)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바꾸는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메서드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[this.heap[idx1], this.heap[idx2]] = [this.heap[idx2], this.heap[idx1]];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push(value)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새로운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메서드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this.heap.push(value);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let currentIndex = this.heap.length - 1;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let parentIndex = Math.floor((currentIndex - 1) / 2);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부모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노드의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1092200"/>
            <a:ext cx="7480300" cy="826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속성을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만족할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때까지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부모와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바꿈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(heapify-up)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while (parentIndex &gt;= 0 &amp;&amp; this.heap[currentIndex] &lt; this.heap[parentIndex])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this.swap(currentIndex, parentIndex);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부모와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교환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currentIndex = parentIndex;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부모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변경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parentIndex = Math.floor((currentIndex - 1) / 2);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새로운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부모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계산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pop()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최소값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루트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제거하고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반환하는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메서드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if (this.heap.length === 0) return null;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비었으면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null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if (this.heap.length === 1) return this.heap.pop();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하나면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그냥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pop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const minValue = this.heap[0];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최소값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루트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this.heap[0] = this.heap.pop();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루트로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이동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let currentIndex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루트에서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while (true)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속성을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만족할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때까지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자식과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바꿈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let leftChildIndex = currentIndex * 2 + 1;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왼쪽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자식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let rightChildIndex = currentIndex * 2 + 2;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오른쪽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자식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let smallestChildIndex = currentIndex;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값을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노드의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1715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JavaScript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27432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11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146300"/>
            <a:ext cx="7670800" cy="688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if (leftChildIndex &lt; this.heap.length &amp;&amp; this.heap[leftChildIndex] &lt; this.heap[smallestChildIndex])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smallestChildIndex = leftChildIndex;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왼쪽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자식과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if (rightChildIndex &lt; this.heap.length &amp;&amp; this.heap[rightChildIndex] &lt; this.heap[smallestChildIndex])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smallestChildIndex = rightChildIndex;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오른쪽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자식과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if (smallestChildIndex === currentIndex)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노드가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자식들보다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작으면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교환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중단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break;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아니면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자식과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교환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this.swap(currentIndex, smallestChildIndex);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currentIndex = smallestChildIndex;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변경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return minValue;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저장해둔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최소값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057400"/>
            <a:ext cx="7480300" cy="6527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if (n === 1) { //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경우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필요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없으므로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console.log(0);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 else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const pq = new MinHeap();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인스턴스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cards.forEach(card =&gt; pq.push(card));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let totalComparisons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카드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하나만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남을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때까지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while (pq.size() &gt; 1)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const first = pq.pop();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pop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const second = pq.pop();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번째로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작은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pop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const sum = first + second;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totalComparisons += sum;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총합에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누적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pq.push(sum);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합쳐진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묶음을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다시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힙에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push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console.log(totalComparisons);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최종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횟수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43300" y="9601200"/>
            <a:ext cx="1016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03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540000"/>
            <a:ext cx="7899400" cy="60452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321800" y="5372100"/>
            <a:ext cx="79502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채워야됨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3452F0"/>
                </a:solidFill>
                <a:latin typeface="Pretendard ExtraBold"/>
              </a:rPr>
              <a:t>1931</a:t>
            </a: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회의실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배정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1931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 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Pyt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09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565400"/>
            <a:ext cx="7480300" cy="6184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sys # sys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import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(n)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읽음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n = int(sys.stdin.readline())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변환하여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정보를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입력받아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리스트에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meetings = []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정보를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담을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리스트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_ in range(n): #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start, end = map(int, sys.stdin.readline().split())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읽어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meetings.append((start, end)) # 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튜플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형태로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리스트에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목록을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(1.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오름차순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2.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오름차순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meetings.sort(key=lambda x: (x[1], x[0]))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람다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함수로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지정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선택된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count = 0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배정된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last_end_time = 0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565400"/>
            <a:ext cx="7480300" cy="3771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목록을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순회하며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겹치지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않는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선택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start, end in meetings: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시간보다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크거나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같으면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if start &gt;= last_end_time: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count += 1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증가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last_end_time = end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업데이트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최종적으로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계산된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print(count)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1931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09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057400"/>
            <a:ext cx="7480300" cy="688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java.io.*;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java.util.*;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public class Main { // Main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클래스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선언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public static void main(String[] args) throws IOException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입출력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예외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처리를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포함한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메인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메서드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BufferedReader br = new BufferedReader(new InputStreamReader(System.in));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빠른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BufferedReader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n = Integer.parseInt(br.readLine());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(n)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읽음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정보를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2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차원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int[][] meetings = new int[n][2]; //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2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열의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2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차원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선언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for (int i = 0; i &lt; n; i++) { //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StringTokenizer st = new StringTokenizer(br.readLine());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라인을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읽고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분리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meetings[i][0] = Integer.parseInt(st.nextToken());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meetings[i][1] = Integer.parseInt(st.nextToken());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1003300"/>
            <a:ext cx="7480300" cy="826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Arrays.sort(meetings, new Comparator&lt;int[]&gt;() { // Arrays.sort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Comparator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넘겨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설정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@Override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public int compare(int[] o1, int[] o2) { // compare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메서드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오버라이드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if (o1[1] == o2[1])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만약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같다면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    return o1[0] - o2[0];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오름차순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음수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또는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유지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양수면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변경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return o1[1] - o2[1];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오름차순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count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배정된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lastEndTime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for (int i = 0; i &lt; n; i++)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시간보다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크거나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같으면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if (meetings[i][0] &gt;= lastEndTime)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lastEndTime = meetings[i][1];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업데이트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count++;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증가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System.out.println(count);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1931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JavaScript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27432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11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146300"/>
            <a:ext cx="7670800" cy="688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파일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시스템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모듈을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불러와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표준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처리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fs = require('fs'); // 'fs'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import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input = fs.readFileSync('/dev/stdin').toString().trim().split('\n');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읽고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단위로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분리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n = parseInt(input[0], 10);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(n)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meetings = input.slice(1).map(line =&gt; line.split(' ').map(Number));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나머지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2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차원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목록을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(1.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2.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meetings.sort((a, b) =&gt; { // sort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메서드에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함수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전달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if (a[1] !== b[1])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다르면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return a[1] - b[1];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오름차순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 else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같으면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return a[0] - b[0];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오름차순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count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배정된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lastEndTime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057400"/>
            <a:ext cx="7480300" cy="4800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목록을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meetings.forEach(meeting =&gt;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[start, end]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const [start, end] = meeting;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분해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할당으로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시간보다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크거나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같으면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if (start &gt;= lastEndTime)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count++;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증가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lastEndTime = end;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시간으로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업데이트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console.log(count);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최종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회의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43300" y="9601200"/>
            <a:ext cx="1016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03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540000"/>
            <a:ext cx="7899400" cy="60452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321800" y="5372100"/>
            <a:ext cx="79502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채워야됨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3452F0"/>
                </a:solidFill>
                <a:latin typeface="Pretendard ExtraBold"/>
              </a:rPr>
              <a:t>1541</a:t>
            </a: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잃어버린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괄호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1541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 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Pyt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09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1879600"/>
            <a:ext cx="7480300" cy="7569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sys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expression = sys.stdin.readline().strip()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입력받은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및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제거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parts = expression.split('-') # '-'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식을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result = 0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결과값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first_part_nums = parts[0].split('+')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"55"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'+'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-&gt; ["55"]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num_str in first_part_nums: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문자열들을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result += int(num_str)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변환하여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result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i in range(1, len(parts)):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부분부터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부분까지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'+'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나눠서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숫자들의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current_part_sum = 0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current_part_nums = parts[i].split('+')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: "50+40" -&gt; ["50", "40"]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for num_str in current_part_nums: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문자열들을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current_part_sum += int(num_str)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변환하여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합산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result -= current_part_sum # result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print(result)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최종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1541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09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222500"/>
            <a:ext cx="7480300" cy="6527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java.io.*;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java.util.*;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public class Main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public static void main(String[] args) throws IOException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BufferedReader br = new BufferedReader(new InputStreamReader(System.in));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빠른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String expression = br.readLine();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수식을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입력받음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// '-'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식을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String[] parts = expression.split("-"); // "55-50+40" -&gt; {"55", "50+40"}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result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최종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// parts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순회하며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계산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for (int i = 0; i &lt; parts.length; i++)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int currentPartSum = 0;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222500"/>
            <a:ext cx="7480300" cy="6527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현재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'+'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기준으로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다시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정규식에서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'+'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특별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의미를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가지므로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'\\+'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사용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String[] nums = parts[i].split("\\+");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for (String numStr : nums)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나뉜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문자열들을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currentPartSum += Integer.parseInt(numStr);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변환하여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합산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if (i == 0)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만약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부분이라면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result += currentPartSum;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더함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 else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부분이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아니라면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result -= currentPartSum;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System.out.println(result);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최종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43300" y="9601200"/>
            <a:ext cx="1016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03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540000"/>
            <a:ext cx="7899400" cy="60452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321800" y="5181600"/>
            <a:ext cx="7950200" cy="749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첫째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줄에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자연수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M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빈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칸을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사이에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두고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주어질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때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M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이상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N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이하의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모든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소수를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줄에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하나씩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증가하는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순서대로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출력하는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문제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1929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소수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구하기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9652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이진</a:t>
            </a:r>
            <a:r>
              <a:rPr lang="en-US" sz="5200" b="false" i="false" u="none" strike="noStrike">
                <a:solidFill>
                  <a:srgbClr val="3452F0"/>
                </a:solidFill>
                <a:latin typeface="Pretendard ExtraBold"/>
              </a:rPr>
              <a:t> 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탐색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 :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정렬된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데이터에서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중앙값을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기준으로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범위를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절반씩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줄여가며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값을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찾는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알고리즘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601200"/>
            <a:ext cx="1016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03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16000" y="2120900"/>
            <a:ext cx="7899400" cy="72644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9359900" y="3835400"/>
            <a:ext cx="7950200" cy="3810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아래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과정을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범위가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범위보다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작거나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같을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때까지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1.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범위의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중간값을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구함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(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소수점은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버림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   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중간값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=(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범위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+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범위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)/2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2.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중간값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위치에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있는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데이터와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내가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찾고자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비교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3.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중간값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데이터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=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내가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찾고자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: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   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종료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4.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중간값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데이터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&gt;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내가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찾고자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: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   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범위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범위를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중간값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-1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설정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재탐색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5.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중간값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데이터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&lt;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내가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찾고자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: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   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범위를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중간값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+1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설정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재탐색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43300" y="9601200"/>
            <a:ext cx="1016000" cy="3048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03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1016000" y="2120900"/>
            <a:ext cx="7899400" cy="7264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359900" y="4038600"/>
            <a:ext cx="7950200" cy="3416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소수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(prime number)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1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자기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자신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외에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약수가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존재하지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않는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수를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말함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ex. 2, 3, 5, 7...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아래는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에라토스테네스의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체의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원리를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문제의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예제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입력을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예시로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들어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설명함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1.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크기가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N+1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인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배열을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선언한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각각의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값으로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채움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. 1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소수가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아니므로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삭제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2. 2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부터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제곱근까지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.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값이면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그대로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두고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그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값의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배수를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탐색해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0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으로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변경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3.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배열에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남아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있는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M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이상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N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이하의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수를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모두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에라토스테네스의</a:t>
            </a:r>
            <a:r>
              <a:rPr lang="en-US" sz="5200" b="false" i="false" u="none" strike="noStrike">
                <a:solidFill>
                  <a:srgbClr val="3452F0"/>
                </a:solidFill>
                <a:latin typeface="Pretendard ExtraBold"/>
              </a:rPr>
              <a:t> </a:t>
            </a: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체</a:t>
            </a: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소수를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구하는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대표적인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판별법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.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1929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 Pyt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07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68400" y="2628900"/>
            <a:ext cx="7480300" cy="5842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sys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m, n = map(int, sys.stdin.readline().split())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빠른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is_prime = [True] * (n + 1) # 1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까지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소수인지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판별하는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리스트를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if n &gt;= 1: # 0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소수가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아니므로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미리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False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처리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is_prime[0] = is_prime[1] = False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f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o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r i in range(2, int(n**0.5) + 1): # 2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부터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N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제곱근까지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반복하며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소수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판별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if is_prime[i]: # i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소수일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경우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for j in range(i * i, n + 1, i): # i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배수들을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모두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소수가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아니라고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표시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is_prime[j] = False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i in range(m, n + 1): # M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부터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까지의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범위에서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소수인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if is_prime[i]: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print(i)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1929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 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Java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10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68400" y="2133600"/>
            <a:ext cx="7480300" cy="688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java.io.*;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java.util.*;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public class Main {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public static void main(String[] args) throws IOException {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BufferedReader br = new BufferedReader(new InputStreamReader(System.in));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속도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StringTokenizer st = new StringTokenizer(br.readLine());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M = Integer.parseInt(st.nextToken()); // M(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범위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N = Integer.parseInt(st.nextToken()); // N(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범위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boolean[] isPrime = new boolean[N + 1];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소수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판별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boolean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Arrays.fill(isPrime, true);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값을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true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if (N &gt;= 1) {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만약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이상이라면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방지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isPrime[0] = isPrime[1] = false; // 0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소수가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아니므로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false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처리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489200"/>
            <a:ext cx="7480300" cy="6184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for (int i = 2; i * i &lt;= N; i++) { // 2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부터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N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제곱근까지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반복하여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소수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판별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if (isPrime[i]) { // i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소수일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경우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for (int j = i * i; j &lt;= N; j += i) { // i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배수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모두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소수가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아니라고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표시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    isPrime[j] = false; 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StringBuilder sb = new StringBuilder();  //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한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번에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처리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        for (int i = M; i &lt;= N; i++) { // M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부터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까지의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숫자들을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소수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여부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확인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            if (isPrime[i]) { // i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가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소수일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경우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                sb.append(i).append('\n'); // sb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에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i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와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줄바꿈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문자를</a:t>
            </a: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595959"/>
                </a:solidFill>
                <a:ea typeface="Pretendard Regular"/>
              </a:rPr>
              <a:t>추가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System.out.print(sb);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11399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 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JavaScript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10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168400" y="2133600"/>
            <a:ext cx="7480300" cy="688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sys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N = int(sys.stdin.readline())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arr = list(map(int, sys.stdin.readline().split()))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i in range(1, N):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key = arr[i]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j = i - 1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while j &gt;= 0 and arr[j] &gt; key: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arr[j + 1] = arr[j]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j -= 1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arr[j + 1] = key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total_time = 0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current_sum = 0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time in arr: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current_sum += time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total_time += current_sum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print(total_time)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1968500"/>
            <a:ext cx="7480300" cy="7226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fs = require('fs');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input = fs.readFileSync('/dev/stdin').toString().trim().split('\n');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N = Number(input[0]);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arr = input[1].split(' ').map(Number);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(let i = 1; i &lt; N; i++)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const key = arr[i];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let j = i - 1;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while (j &gt;= 0 &amp;&amp; arr[j] &gt; key)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arr[j + 1] = arr[j];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j--;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arr[j + 1] = key;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totalTime = 0;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currentSum = 0;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(const time of arr)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currentSum += time;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totalTime += currentSum;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console.log(totalTime);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DEE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54100" y="1384300"/>
            <a:ext cx="11760200" cy="4699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600" b="false" i="false" u="none" strike="noStrike">
                <a:solidFill>
                  <a:srgbClr val="787878"/>
                </a:solidFill>
                <a:ea typeface="Pretendard Regular"/>
              </a:rPr>
              <a:t>에꼴캡스톤디자인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838200"/>
            <a:ext cx="16243300" cy="254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016000" y="1993900"/>
            <a:ext cx="12420600" cy="4521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ko-KR" sz="7000" b="false" i="false" u="none" strike="noStrike">
                <a:solidFill>
                  <a:srgbClr val="595959"/>
                </a:solidFill>
                <a:ea typeface="Pretendard ExtraBold"/>
              </a:rPr>
              <a:t>이상으로</a:t>
            </a:r>
            <a:r>
              <a:rPr lang="en-US" sz="7000" b="false" i="false" u="none" strike="noStrike">
                <a:solidFill>
                  <a:srgbClr val="595959"/>
                </a:solidFill>
                <a:latin typeface="Pretendard ExtraBold"/>
              </a:rPr>
              <a:t> 5, 6</a:t>
            </a:r>
            <a:r>
              <a:rPr lang="ko-KR" sz="7000" b="false" i="false" u="none" strike="noStrike">
                <a:solidFill>
                  <a:srgbClr val="595959"/>
                </a:solidFill>
                <a:ea typeface="Pretendard ExtraBold"/>
              </a:rPr>
              <a:t>주차</a:t>
            </a:r>
            <a:r>
              <a:rPr lang="en-US" sz="70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7000" b="false" i="false" u="none" strike="noStrike">
                <a:solidFill>
                  <a:srgbClr val="595959"/>
                </a:solidFill>
                <a:ea typeface="Pretendard ExtraBold"/>
              </a:rPr>
              <a:t>과제</a:t>
            </a:r>
            <a:r>
              <a:rPr lang="en-US" sz="7000" b="false" i="false" u="none" strike="noStrike">
                <a:solidFill>
                  <a:srgbClr val="595959"/>
                </a:solidFill>
                <a:latin typeface="Pretendard ExtraBold"/>
              </a:rPr>
              <a:t> :</a:t>
            </a:r>
          </a:p>
          <a:p>
            <a:pPr algn="l" lvl="0">
              <a:lnSpc>
                <a:spcPct val="102089"/>
              </a:lnSpc>
            </a:pPr>
            <a:r>
              <a:rPr lang="ko-KR" sz="7000" b="false" i="false" u="none" strike="noStrike">
                <a:solidFill>
                  <a:srgbClr val="3452F0"/>
                </a:solidFill>
                <a:ea typeface="Pretendard ExtraBold"/>
              </a:rPr>
              <a:t>이진</a:t>
            </a:r>
            <a:r>
              <a:rPr lang="en-US" sz="7000" b="false" i="false" u="none" strike="noStrike">
                <a:solidFill>
                  <a:srgbClr val="3452F0"/>
                </a:solidFill>
                <a:latin typeface="Pretendard ExtraBold"/>
              </a:rPr>
              <a:t> </a:t>
            </a:r>
            <a:r>
              <a:rPr lang="ko-KR" sz="7000" b="false" i="false" u="none" strike="noStrike">
                <a:solidFill>
                  <a:srgbClr val="3452F0"/>
                </a:solidFill>
                <a:ea typeface="Pretendard ExtraBold"/>
              </a:rPr>
              <a:t>탐색</a:t>
            </a:r>
            <a:r>
              <a:rPr lang="en-US" sz="7000" b="false" i="false" u="none" strike="noStrike">
                <a:solidFill>
                  <a:srgbClr val="3452F0"/>
                </a:solidFill>
                <a:latin typeface="Pretendard ExtraBold"/>
              </a:rPr>
              <a:t>, </a:t>
            </a:r>
            <a:r>
              <a:rPr lang="ko-KR" sz="7000" b="false" i="false" u="none" strike="noStrike">
                <a:solidFill>
                  <a:srgbClr val="3452F0"/>
                </a:solidFill>
                <a:ea typeface="Pretendard ExtraBold"/>
              </a:rPr>
              <a:t>그리디와</a:t>
            </a:r>
            <a:r>
              <a:rPr lang="en-US" sz="7000" b="false" i="false" u="none" strike="noStrike">
                <a:solidFill>
                  <a:srgbClr val="3452F0"/>
                </a:solidFill>
                <a:latin typeface="Pretendard ExtraBold"/>
              </a:rPr>
              <a:t> </a:t>
            </a:r>
            <a:r>
              <a:rPr lang="ko-KR" sz="7000" b="false" i="false" u="none" strike="noStrike">
                <a:solidFill>
                  <a:srgbClr val="3452F0"/>
                </a:solidFill>
                <a:ea typeface="Pretendard ExtraBold"/>
              </a:rPr>
              <a:t>정수론</a:t>
            </a:r>
          </a:p>
          <a:p>
            <a:pPr algn="l" lvl="0">
              <a:lnSpc>
                <a:spcPct val="102089"/>
              </a:lnSpc>
            </a:pPr>
            <a:r>
              <a:rPr lang="ko-KR" sz="7000" b="false" i="false" u="none" strike="noStrike">
                <a:solidFill>
                  <a:srgbClr val="595959"/>
                </a:solidFill>
                <a:ea typeface="Pretendard ExtraBold"/>
              </a:rPr>
              <a:t>발표를</a:t>
            </a:r>
            <a:r>
              <a:rPr lang="en-US" sz="7000" b="false" i="false" u="none" strike="noStrike">
                <a:solidFill>
                  <a:srgbClr val="595959"/>
                </a:solidFill>
                <a:latin typeface="Pretendard ExtraBold"/>
              </a:rPr>
              <a:t> </a:t>
            </a:r>
            <a:r>
              <a:rPr lang="ko-KR" sz="7000" b="false" i="false" u="none" strike="noStrike">
                <a:solidFill>
                  <a:srgbClr val="595959"/>
                </a:solidFill>
                <a:ea typeface="Pretendard ExtraBold"/>
              </a:rPr>
              <a:t>마칩니다</a:t>
            </a:r>
            <a:r>
              <a:rPr lang="en-US" sz="7000" b="false" i="false" u="none" strike="noStrike">
                <a:solidFill>
                  <a:srgbClr val="595959"/>
                </a:solidFill>
                <a:latin typeface="Pretendard ExtraBold"/>
              </a:rPr>
              <a:t>.</a:t>
            </a:r>
          </a:p>
          <a:p>
            <a:pPr algn="l" lvl="0">
              <a:lnSpc>
                <a:spcPct val="102089"/>
              </a:lnSpc>
            </a:pPr>
            <a:r>
              <a:rPr lang="ko-KR" sz="7000" b="false" i="false" u="none" strike="noStrike">
                <a:solidFill>
                  <a:srgbClr val="595959"/>
                </a:solidFill>
                <a:ea typeface="Pretendard ExtraBold"/>
              </a:rPr>
              <a:t>감사합니다</a:t>
            </a:r>
            <a:r>
              <a:rPr lang="en-US" sz="7000" b="false" i="false" u="none" strike="noStrike">
                <a:solidFill>
                  <a:srgbClr val="595959"/>
                </a:solidFill>
                <a:latin typeface="Pretendard ExtraBold"/>
              </a:rPr>
              <a:t>!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858500" y="7848600"/>
            <a:ext cx="6388100" cy="1041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소프트웨어학과</a:t>
            </a:r>
          </a:p>
          <a:p>
            <a:pPr algn="r" lvl="0">
              <a:lnSpc>
                <a:spcPct val="125329"/>
              </a:lnSpc>
            </a:pPr>
            <a:r>
              <a:rPr lang="en-US" sz="2800" b="false" i="false" u="none" strike="noStrike">
                <a:solidFill>
                  <a:srgbClr val="595959"/>
                </a:solidFill>
                <a:latin typeface="Pretendard Regular"/>
              </a:rPr>
              <a:t>2023564008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Regular"/>
              </a:rPr>
              <a:t>김미진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8382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858500" y="7848600"/>
            <a:ext cx="6388100" cy="1041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25329"/>
              </a:lnSpc>
            </a:pP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경성대학교</a:t>
            </a:r>
            <a:r>
              <a:rPr lang="en-US" sz="2800" b="false" i="false" u="none" strike="noStrike">
                <a:solidFill>
                  <a:srgbClr val="595959"/>
                </a:solidFill>
                <a:latin typeface="Pretendard Bold"/>
              </a:rPr>
              <a:t>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Bold"/>
              </a:rPr>
              <a:t>소프트웨어학과</a:t>
            </a:r>
          </a:p>
          <a:p>
            <a:pPr algn="r" lvl="0">
              <a:lnSpc>
                <a:spcPct val="125329"/>
              </a:lnSpc>
            </a:pPr>
            <a:r>
              <a:rPr lang="en-US" sz="2800" b="false" i="false" u="none" strike="noStrike">
                <a:solidFill>
                  <a:srgbClr val="595959"/>
                </a:solidFill>
                <a:latin typeface="Pretendard Regular"/>
              </a:rPr>
              <a:t>2023564008 </a:t>
            </a:r>
            <a:r>
              <a:rPr lang="ko-KR" sz="2800" b="false" i="false" u="none" strike="noStrike">
                <a:solidFill>
                  <a:srgbClr val="595959"/>
                </a:solidFill>
                <a:ea typeface="Pretendard Regular"/>
              </a:rPr>
              <a:t>김미진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04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540000"/>
            <a:ext cx="7899400" cy="60452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321800" y="5181600"/>
            <a:ext cx="7950200" cy="749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N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개의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A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들이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주어지고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M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개의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수들이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주어질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때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,</a:t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수들이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A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안에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존재하면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1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존재하지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않으면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0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M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개의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줄에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출력하는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문제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3452F0"/>
                </a:solidFill>
                <a:latin typeface="Pretendard ExtraBold"/>
              </a:rPr>
              <a:t>1920</a:t>
            </a: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수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찾기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1920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 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Pyt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575800"/>
            <a:ext cx="2921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504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05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133600"/>
            <a:ext cx="7480300" cy="688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sys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N = int(sys.stdin.readline())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빠른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처리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A = list(map(int, sys.stdin.readline().split()))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A.sort()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탐색을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M = int(sys.stdin.readline())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targets = list(map(int, sys.stdin.readline().split()))# A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에서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찾을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리스트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results = []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target in targets: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start = 0         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시작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end = N - 1       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끝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(A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배열의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마지막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found = 0         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결과를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저장할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변수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(0: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못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찾음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1: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찾음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while st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art &lt;= end: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시작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끝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작거나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같을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때까지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mid = (start + end) // 2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계산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if A[mid] == target: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일치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결과를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1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설정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(while)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종료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found = 1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break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133600"/>
            <a:ext cx="7480300" cy="2400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elif A[mid] &lt; target: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중간값이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목표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값보다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작다면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start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값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변경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start = mid + 1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else: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중간값이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목표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값보다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크다면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end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값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변경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end = mid - 1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results.append(str(found))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리스트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sys.stdout.write('\n'.join(results))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빠른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줄바꿈으로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9525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1920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550400"/>
            <a:ext cx="28194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06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1790700"/>
            <a:ext cx="7543800" cy="7569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java.io.*;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java.util.*;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public class Main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public static void main(String[] args) throws IOException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BufferedReader br = new BufferedReader(new InputStreamReader(System.in));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속도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개선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StringBuilder sb = new StringBuilder();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처리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N = Integer.parseInt(br.readLine());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StringTokenizer st = new StringTokenizer(br.readLine());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int[] A = new int[N];// A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생성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for (int i = 0; i &lt; N; i++) {//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걸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A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채움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A[i] = Integer.parseInt(st.nextToken());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Arrays.sort(A);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탐색을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위한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int M = Integer.parseInt(br.readLine());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st = new StringTokenizer(br.readLine());//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공백으로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구분해서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for (int i = 0; i &lt; M; i++)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int target = Integer.parseInt(st.nextToken()); // st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다음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-&gt;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target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59900" y="1041400"/>
            <a:ext cx="7962900" cy="82677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</a:t>
            </a:r>
            <a:r>
              <a:rPr lang="en-US" sz="1800" b="fals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int start = 0;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시작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int end = N - 1;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끝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</a:t>
            </a:r>
            <a:r>
              <a:rPr lang="en-US" sz="1800" b="true" i="false" u="sng" strike="noStrike">
                <a:solidFill>
                  <a:srgbClr val="3452F0"/>
                </a:solidFill>
                <a:latin typeface="Pretendard Regular"/>
              </a:rPr>
              <a:t>boolean found = false;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찾았는지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여부를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판단할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플래그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변수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while (start &lt;= end) { // start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end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작거나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같을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때까지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int mid = (start + end) / 2;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계산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if (A[mid] == target)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목표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=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중간값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변수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true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변경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종료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    found = true;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    break;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} else if (A[mid] &lt; target)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목표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&gt;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중간값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범위를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오른쪽으로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좁힘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    start = mid + 1;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} else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목표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&lt;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중간값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,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범위를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왼쪽으로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좁힘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    end = mid - 1;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if (found) { 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찾았으면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못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찾았으면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0)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줄바꿈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sb.append(1).append('\n');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 else {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    sb.append(0).append('\n');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    System.out.print(sb.toString());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최종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1920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- 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JavaScript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28575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07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628900"/>
            <a:ext cx="7480300" cy="5499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fs = require('fs');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파일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시스템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모듈을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이용해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받음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input = fs.readFileSync("/dev/stdin").toString().trim().split("\n");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n = parseInt(input[0]);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A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N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받음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arrA = input[1].split(' ').map(Number).sort((a, b) =&gt; a - b);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A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오름차순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정렬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m = parseInt(input[2]);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찾을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M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받음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const arrB = input[3].split(' ').map(Number);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찾아야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숫자들의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B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입력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받음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let result = [];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각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존재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여부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(1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또는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0)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arrB.forEach(target =&gt; { // arrB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모든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원소를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순회하며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'target'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지정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let start = 0;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범위의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왼쪽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끝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0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let end = n - 1;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범위의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오른쪽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끝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N-1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초기화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let found = false;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숫자를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찾았는지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여부를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저장하는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변수를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false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초기화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1765300"/>
            <a:ext cx="7480300" cy="7226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while (start &lt;= end)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왼쪽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오른쪽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작거나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같을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때까지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const mid = Math.floor((start + end) / 2);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중앙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인덱스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계산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if (arrA[mid] === target)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중앙값이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찾으려는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값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(target)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같으면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found = true;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찾았음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표시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break;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반복문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종료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} 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else if (arrA[mid] &lt; target)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중앙값이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target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작으면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start = mid + 1;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범위를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오른쪽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절반으로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좁힘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} 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else {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중앙값이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target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보다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크면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end = mid - 1; //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범위를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왼쪽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절반으로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좁힘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}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}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  result.push(found ? 1 : 0); 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숫자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찾았으면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1,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못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찾았으면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0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추가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});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//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결과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배열의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모든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원소를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줄바꿈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문자로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연결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번에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출력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.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console.log(result.join('\n'));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9575800"/>
            <a:ext cx="27813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이진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탐색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그리디와</a:t>
            </a: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정수론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08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540000"/>
            <a:ext cx="7899400" cy="60452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359900" y="4229100"/>
            <a:ext cx="7950200" cy="2654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첫째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줄에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강의의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N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M,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강의의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길이가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강의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순서대로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단위로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(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자연수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주어질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때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가능한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중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최소를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출력하는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문제</a:t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블루레이의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크기가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모두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같고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녹화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순서가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바뀌지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않아야함</a:t>
            </a:r>
          </a:p>
          <a:p>
            <a:pPr algn="l" lvl="0">
              <a:lnSpc>
                <a:spcPct val="125329"/>
              </a:lnSpc>
            </a:pP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첫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레슨부터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마지막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레슨까지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차례대로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저장하다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보면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지정한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크기로</a:t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모든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레슨을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여부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판단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가능</a:t>
            </a:r>
          </a:p>
          <a:p>
            <a:pPr algn="l" lvl="0">
              <a:lnSpc>
                <a:spcPct val="125329"/>
              </a:lnSpc>
            </a:pP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모두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있으면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↓,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저장할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없다면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2000" b="false" i="false" u="none" strike="noStrike">
                <a:solidFill>
                  <a:srgbClr val="595959"/>
                </a:solidFill>
                <a:latin typeface="Pretendard Regular"/>
              </a:rPr>
              <a:t> ↑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3452F0"/>
                </a:solidFill>
                <a:latin typeface="Pretendard ExtraBold"/>
              </a:rPr>
              <a:t>2343</a:t>
            </a:r>
            <a:r>
              <a:rPr lang="ko-KR" sz="5200" b="false" i="false" u="none" strike="noStrike">
                <a:solidFill>
                  <a:srgbClr val="3452F0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기타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</a:t>
            </a:r>
            <a:r>
              <a:rPr lang="ko-KR" sz="3400" b="false" i="false" u="none" strike="noStrike">
                <a:solidFill>
                  <a:srgbClr val="595959"/>
                </a:solidFill>
                <a:ea typeface="Pretendard ExtraBold"/>
              </a:rPr>
              <a:t>레슨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016000" y="9385300"/>
            <a:ext cx="16243300" cy="254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168400" y="1117600"/>
            <a:ext cx="16497300" cy="927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2089"/>
              </a:lnSpc>
            </a:pPr>
            <a:r>
              <a:rPr lang="en-US" sz="5200" b="false" i="false" u="none" strike="noStrike">
                <a:solidFill>
                  <a:srgbClr val="595959"/>
                </a:solidFill>
                <a:latin typeface="Pretendard ExtraBold"/>
              </a:rPr>
              <a:t>2343</a:t>
            </a:r>
            <a:r>
              <a:rPr lang="ko-KR" sz="5200" b="false" i="false" u="none" strike="noStrike">
                <a:solidFill>
                  <a:srgbClr val="595959"/>
                </a:solidFill>
                <a:ea typeface="Pretendard ExtraBold"/>
              </a:rPr>
              <a:t>번</a:t>
            </a:r>
            <a:r>
              <a:rPr lang="en-US" sz="3400" b="false" i="false" u="none" strike="noStrike">
                <a:solidFill>
                  <a:srgbClr val="595959"/>
                </a:solidFill>
                <a:latin typeface="Pretendard ExtraBold"/>
              </a:rPr>
              <a:t> - 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Pyt</a:t>
            </a:r>
            <a:r>
              <a:rPr lang="en-US" sz="3400" b="false" i="false" u="none" strike="noStrike">
                <a:solidFill>
                  <a:srgbClr val="3452F0"/>
                </a:solidFill>
                <a:latin typeface="Pretendard ExtraBold"/>
              </a:rPr>
              <a:t>hon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9601200"/>
            <a:ext cx="9398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9600"/>
              </a:lnSpc>
            </a:pPr>
            <a:r>
              <a:rPr lang="ko-KR" sz="2000" b="false" i="false" u="none" strike="noStrike">
                <a:solidFill>
                  <a:srgbClr val="787878"/>
                </a:solidFill>
                <a:ea typeface="Pretendard Regular"/>
              </a:rPr>
              <a:t>자료구조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243300" y="9575800"/>
            <a:ext cx="10160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99600"/>
              </a:lnSpc>
            </a:pPr>
            <a:r>
              <a:rPr lang="en-US" sz="2000" b="false" i="false" u="none" strike="noStrike">
                <a:solidFill>
                  <a:srgbClr val="787878"/>
                </a:solidFill>
                <a:latin typeface="Pretendard Regular"/>
              </a:rPr>
              <a:t>Page 09</a:t>
            </a:r>
          </a:p>
        </p:txBody>
      </p: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16000" y="952500"/>
            <a:ext cx="16243300" cy="254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1016000" y="2057400"/>
            <a:ext cx="7480300" cy="7226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import sys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N, M = map(int, sys.stdin.readline().split())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강의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,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개수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A = list(map(int, sys.stdin.readline().split()))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강의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길이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리스트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start = max(A)   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end = sum(A)  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끝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인덱스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최대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result = end   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가능한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최소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블루레이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크기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저장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#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이진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시작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(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매개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변수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 </a:t>
            </a:r>
            <a:r>
              <a:rPr lang="ko-KR" sz="1800" b="false" i="false" u="none" strike="noStrike">
                <a:solidFill>
                  <a:srgbClr val="595959"/>
                </a:solidFill>
                <a:ea typeface="Pretendard Regular"/>
              </a:rPr>
              <a:t>탐색</a:t>
            </a: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)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while start &lt;= end: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mid = (start + end) // 2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후보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count = 1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녹화한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개수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current_sum = 0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현재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블루레이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사용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용량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for lesson_length in A: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if current_sum + lesson_length &gt; mid: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강의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길이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합이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mid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초과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시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count += 1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current_sum = lesson_length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else: #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담을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수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있는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경우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    current_sum += lesson_length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842500" y="2057400"/>
            <a:ext cx="7480300" cy="2400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if count &lt;= M: # M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이하에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녹화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가능하면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작은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result = mid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end = mid - 1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else: # M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개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초과가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필요하면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더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크기</a:t>
            </a: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 </a:t>
            </a:r>
            <a:r>
              <a:rPr lang="ko-KR" sz="1800" b="true" i="false" u="none" strike="noStrike">
                <a:solidFill>
                  <a:srgbClr val="3452F0"/>
                </a:solidFill>
                <a:ea typeface="Pretendard Regular"/>
              </a:rPr>
              <a:t>탐색</a:t>
            </a:r>
          </a:p>
          <a:p>
            <a:pPr algn="l" lvl="0">
              <a:lnSpc>
                <a:spcPct val="125329"/>
              </a:lnSpc>
            </a:pPr>
            <a:r>
              <a:rPr lang="en-US" sz="1800" b="true" i="false" u="none" strike="noStrike">
                <a:solidFill>
                  <a:srgbClr val="3452F0"/>
                </a:solidFill>
                <a:latin typeface="Pretendard Regular"/>
              </a:rPr>
              <a:t>        start = mid + 1</a:t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/>
            </a:r>
          </a:p>
          <a:p>
            <a:pPr algn="l" lvl="0">
              <a:lnSpc>
                <a:spcPct val="125329"/>
              </a:lnSpc>
            </a:pPr>
            <a:r>
              <a:rPr lang="en-US" sz="1800" b="false" i="false" u="none" strike="noStrike">
                <a:solidFill>
                  <a:srgbClr val="595959"/>
                </a:solidFill>
                <a:latin typeface="Pretendard Regular"/>
              </a:rPr>
              <a:t>print(result)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